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67" r:id="rId4"/>
    <p:sldId id="25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2" autoAdjust="0"/>
    <p:restoredTop sz="94660"/>
  </p:normalViewPr>
  <p:slideViewPr>
    <p:cSldViewPr>
      <p:cViewPr varScale="1">
        <p:scale>
          <a:sx n="71" d="100"/>
          <a:sy n="71" d="100"/>
        </p:scale>
        <p:origin x="-5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3248248"/>
          </a:xfrm>
        </p:spPr>
        <p:txBody>
          <a:bodyPr>
            <a:normAutofit/>
          </a:bodyPr>
          <a:lstStyle/>
          <a:p>
            <a:r>
              <a:rPr lang="ru-RU" dirty="0" smtClean="0"/>
              <a:t>Иконический набор - крест условных </a:t>
            </a:r>
            <a:br>
              <a:rPr lang="ru-RU" dirty="0" smtClean="0"/>
            </a:br>
            <a:r>
              <a:rPr lang="ru-RU" dirty="0" smtClean="0"/>
              <a:t>обозначений десяти заповедей</a:t>
            </a:r>
            <a:br>
              <a:rPr lang="ru-RU" dirty="0" smtClean="0"/>
            </a:br>
            <a:r>
              <a:rPr lang="ru-RU" dirty="0" smtClean="0"/>
              <a:t>от Диденко </a:t>
            </a:r>
            <a:br>
              <a:rPr lang="ru-RU" dirty="0" smtClean="0"/>
            </a:br>
            <a:r>
              <a:rPr lang="ru-RU" dirty="0" smtClean="0"/>
              <a:t>Вячеслава Леонидовича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Код </a:t>
            </a:r>
            <a:r>
              <a:rPr lang="ru-RU" dirty="0" smtClean="0"/>
              <a:t>Диденко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94712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/>
              <a:t>Данное условное обозначение </a:t>
            </a:r>
            <a:r>
              <a:rPr lang="ru-RU" dirty="0" smtClean="0"/>
              <a:t>седьмой заповеди символизирует отрицание практики измены супругу.</a:t>
            </a:r>
          </a:p>
          <a:p>
            <a:pPr marL="45720" indent="0">
              <a:buNone/>
            </a:pPr>
            <a:r>
              <a:rPr lang="ru-RU" dirty="0" smtClean="0"/>
              <a:t>Противопоставляет посредством графической визуализации верность  единственному избраннику – разврату и прелюбодейству.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019128"/>
          </a:xfrm>
        </p:spPr>
        <p:txBody>
          <a:bodyPr>
            <a:noAutofit/>
          </a:bodyPr>
          <a:lstStyle/>
          <a:p>
            <a:pPr fontAlgn="base"/>
            <a:endParaRPr lang="ru-RU" sz="1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3032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7. Не прелюбодействуй</a:t>
            </a:r>
            <a:endParaRPr lang="ru-RU" dirty="0"/>
          </a:p>
        </p:txBody>
      </p:sp>
      <p:pic>
        <p:nvPicPr>
          <p:cNvPr id="7170" name="Picture 2" descr="C:\Users\Матвей\Desktop\Заповеди\7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29827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7544" y="2276872"/>
            <a:ext cx="4041775" cy="401912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dirty="0"/>
              <a:t>Данное условное обозначение </a:t>
            </a:r>
            <a:r>
              <a:rPr lang="ru-RU" sz="2000" dirty="0" smtClean="0"/>
              <a:t>восьмой заповеди символизирует запрет на воровство чужого имущества, содержит графические символы наказания за нарушение этого запрета. </a:t>
            </a:r>
          </a:p>
          <a:p>
            <a:pPr marL="45720" indent="0">
              <a:buNone/>
            </a:pPr>
            <a:endParaRPr lang="ru-RU" sz="2000" dirty="0"/>
          </a:p>
          <a:p>
            <a:pPr marL="45720" indent="0">
              <a:buNone/>
            </a:pPr>
            <a:endParaRPr lang="ru-RU" sz="2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fontAlgn="base"/>
            <a:r>
              <a:rPr lang="ru-RU" sz="3200" dirty="0" smtClean="0"/>
              <a:t>8. Не укради</a:t>
            </a:r>
          </a:p>
        </p:txBody>
      </p:sp>
      <p:pic>
        <p:nvPicPr>
          <p:cNvPr id="8194" name="Picture 2" descr="C:\Users\Матвей\Desktop\Заповеди\8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276872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39552" y="2548305"/>
            <a:ext cx="3960440" cy="37639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Данное условное обозначение </a:t>
            </a:r>
            <a:r>
              <a:rPr lang="ru-RU" dirty="0" smtClean="0"/>
              <a:t>девятой заповеди символизирует отрицание оговора, навета, любого ложного свидетельства в отношении  других людей.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644008" y="2564904"/>
            <a:ext cx="4041775" cy="3763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0968" y="260648"/>
            <a:ext cx="8229600" cy="1143000"/>
          </a:xfrm>
        </p:spPr>
        <p:txBody>
          <a:bodyPr>
            <a:normAutofit/>
          </a:bodyPr>
          <a:lstStyle/>
          <a:p>
            <a:pPr fontAlgn="base"/>
            <a:r>
              <a:rPr lang="ru-RU" sz="3200" dirty="0" smtClean="0"/>
              <a:t>9. Не произноси ложного свидетельства на ближнего твоего</a:t>
            </a:r>
          </a:p>
        </p:txBody>
      </p:sp>
      <p:pic>
        <p:nvPicPr>
          <p:cNvPr id="9218" name="Picture 2" descr="C:\Users\Матвей\Desktop\Заповеди\9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36912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7544" y="2348880"/>
            <a:ext cx="4040188" cy="4279776"/>
          </a:xfrm>
        </p:spPr>
        <p:txBody>
          <a:bodyPr>
            <a:normAutofit fontScale="92500" lnSpcReduction="10000"/>
          </a:bodyPr>
          <a:lstStyle/>
          <a:p>
            <a:pPr marL="87313" indent="0">
              <a:buNone/>
              <a:tabLst>
                <a:tab pos="0" algn="l"/>
              </a:tabLst>
            </a:pPr>
            <a:r>
              <a:rPr lang="ru-RU" dirty="0"/>
              <a:t>Данное условное обозначение </a:t>
            </a:r>
            <a:r>
              <a:rPr lang="ru-RU" dirty="0" smtClean="0"/>
              <a:t>десятой заповеди символизирует отрицание зависти к чужому благополучию, достатку и успеху.</a:t>
            </a:r>
          </a:p>
          <a:p>
            <a:pPr marL="45720" indent="0">
              <a:buNone/>
            </a:pPr>
            <a:r>
              <a:rPr lang="ru-RU" dirty="0" smtClean="0"/>
              <a:t>Графическое выражение чужого достатка изображено в виде мешка ценностей, маркированного символом  валюты иностранного государства.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019128"/>
          </a:xfrm>
        </p:spPr>
        <p:txBody>
          <a:bodyPr>
            <a:noAutofit/>
          </a:bodyPr>
          <a:lstStyle/>
          <a:p>
            <a:pPr fontAlgn="base"/>
            <a:endParaRPr lang="ru-RU" sz="1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10. Не желай дома ближнего твоего; не желай жены ближнего твоего; ни раба его, ни рабыни его, ни вола его, ни осла его, ничего, что у ближнего твоего</a:t>
            </a:r>
            <a:endParaRPr lang="ru-RU" sz="2000" dirty="0"/>
          </a:p>
        </p:txBody>
      </p:sp>
      <p:pic>
        <p:nvPicPr>
          <p:cNvPr id="10242" name="Picture 2" descr="C:\Users\Матвей\Desktop\Заповеди\10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420888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Подавляющее большинство респондентов, опрошенных автором, по поводу знания десяти заповедей, смогли перечислить от трех до пяти из них. </a:t>
            </a:r>
          </a:p>
          <a:p>
            <a:pPr algn="just"/>
            <a:r>
              <a:rPr lang="ru-RU" dirty="0" smtClean="0"/>
              <a:t>Опрашиваемые уверенно произносят: «Не убий», «Не укради», «Не прелюбодействуй», далее обычно начинаются предположения. При этом в случае встречного перечисления оставшихся заповедей большинство уверенно заявляет, что они их знают.</a:t>
            </a:r>
          </a:p>
          <a:p>
            <a:pPr algn="just"/>
            <a:r>
              <a:rPr lang="ru-RU" dirty="0" smtClean="0"/>
              <a:t>Основной задачей, которую решал автор при создании  </a:t>
            </a:r>
            <a:r>
              <a:rPr lang="ru-RU" dirty="0" smtClean="0"/>
              <a:t>«Иконического набора - креста условных </a:t>
            </a:r>
            <a:r>
              <a:rPr lang="ru-RU" dirty="0"/>
              <a:t>обозначений десяти </a:t>
            </a:r>
            <a:r>
              <a:rPr lang="ru-RU" dirty="0" smtClean="0"/>
              <a:t>заповедей», </a:t>
            </a:r>
            <a:r>
              <a:rPr lang="ru-RU" dirty="0" smtClean="0"/>
              <a:t>было создание современного инструмента продвижения (популяризации) «вечных ценностей», создание семантической связи между позитивными смыслами и вариантом их графического отражения.  </a:t>
            </a:r>
          </a:p>
          <a:p>
            <a:pPr algn="just"/>
            <a:r>
              <a:rPr lang="ru-RU" dirty="0" smtClean="0"/>
              <a:t>Иконический набор - крест </a:t>
            </a:r>
            <a:r>
              <a:rPr lang="ru-RU" dirty="0"/>
              <a:t>условных обозначений десяти заповедей, </a:t>
            </a:r>
            <a:r>
              <a:rPr lang="ru-RU" dirty="0" smtClean="0"/>
              <a:t>в режиме опорных сигналов позволят желающим уверенно их запомнить, </a:t>
            </a:r>
            <a:r>
              <a:rPr lang="ru-RU" dirty="0"/>
              <a:t>а</a:t>
            </a:r>
            <a:r>
              <a:rPr lang="ru-RU" dirty="0" smtClean="0"/>
              <a:t> в идеале и следовать заложенным в них смыслам в повседневной жизни.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иконический набор – крест условных </a:t>
            </a:r>
            <a:r>
              <a:rPr lang="ru-RU" sz="2400" dirty="0"/>
              <a:t>обозначений десяти заповедей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1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87828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endParaRPr lang="ru-RU" sz="1600" dirty="0" smtClean="0"/>
          </a:p>
          <a:p>
            <a:pPr marL="45720" indent="0">
              <a:buNone/>
            </a:pPr>
            <a:r>
              <a:rPr lang="ru-RU" sz="1600" dirty="0" smtClean="0"/>
              <a:t>1) </a:t>
            </a:r>
            <a:r>
              <a:rPr lang="ru-RU" sz="1600" dirty="0"/>
              <a:t>Условное обозначение иконического набора </a:t>
            </a:r>
            <a:r>
              <a:rPr lang="ru-RU" sz="1600" dirty="0">
                <a:solidFill>
                  <a:schemeClr val="tx1"/>
                </a:solidFill>
              </a:rPr>
              <a:t>»Код Диденко» </a:t>
            </a:r>
            <a:r>
              <a:rPr lang="ru-RU" sz="1600" dirty="0"/>
              <a:t>представлено в виде креста и состоит из десяти независимых изображений: картинок, «иконок», кнопок и т.п.</a:t>
            </a:r>
          </a:p>
          <a:p>
            <a:pPr marL="45720" indent="0">
              <a:buNone/>
            </a:pPr>
            <a:endParaRPr lang="ru-RU" sz="1600" dirty="0" smtClean="0"/>
          </a:p>
          <a:p>
            <a:pPr marL="45720" indent="0">
              <a:buNone/>
            </a:pPr>
            <a:r>
              <a:rPr lang="ru-RU" sz="1600" dirty="0" smtClean="0"/>
              <a:t>2) </a:t>
            </a:r>
            <a:r>
              <a:rPr lang="ru-RU" sz="1600" dirty="0" smtClean="0">
                <a:solidFill>
                  <a:schemeClr val="tx1"/>
                </a:solidFill>
              </a:rPr>
              <a:t>Авторский </a:t>
            </a:r>
            <a:r>
              <a:rPr lang="ru-RU" sz="1600" dirty="0">
                <a:solidFill>
                  <a:schemeClr val="tx1"/>
                </a:solidFill>
              </a:rPr>
              <a:t>иконический набор – крест »Код Диденко» </a:t>
            </a:r>
            <a:r>
              <a:rPr lang="ru-RU" sz="1600" dirty="0"/>
              <a:t>десяти заповедей предусматривает любые (эстетико- позитивные) цветовые решения, а также любые модификации условных обозначений (не дискредитирующие исходный традиционный смысл</a:t>
            </a:r>
            <a:r>
              <a:rPr lang="ru-RU" sz="1600" dirty="0" smtClean="0"/>
              <a:t>).</a:t>
            </a:r>
          </a:p>
          <a:p>
            <a:pPr marL="45720" indent="0">
              <a:buNone/>
            </a:pPr>
            <a:endParaRPr lang="ru-RU" sz="1600" dirty="0"/>
          </a:p>
          <a:p>
            <a:pPr marL="45720" indent="0">
              <a:buNone/>
            </a:pPr>
            <a:r>
              <a:rPr lang="ru-RU" sz="1600" dirty="0" smtClean="0"/>
              <a:t>    </a:t>
            </a:r>
          </a:p>
          <a:p>
            <a:pPr marL="45720" indent="0">
              <a:buNone/>
            </a:pPr>
            <a:r>
              <a:rPr lang="ru-RU" sz="1600" dirty="0" smtClean="0"/>
              <a:t>    Примеры:</a:t>
            </a:r>
            <a:endParaRPr lang="ru-RU" sz="1600" dirty="0" smtClean="0"/>
          </a:p>
          <a:p>
            <a:pPr marL="45720" indent="0">
              <a:buNone/>
            </a:pPr>
            <a:endParaRPr lang="ru-RU" sz="1600" dirty="0"/>
          </a:p>
          <a:p>
            <a:pPr marL="45720" indent="0">
              <a:buNone/>
            </a:pPr>
            <a:endParaRPr lang="ru-RU" sz="1600" dirty="0" smtClean="0"/>
          </a:p>
          <a:p>
            <a:pPr marL="45720" indent="0">
              <a:buNone/>
            </a:pPr>
            <a:endParaRPr lang="ru-RU" sz="1600" dirty="0" smtClean="0"/>
          </a:p>
          <a:p>
            <a:pPr marL="45720" indent="0">
              <a:buNone/>
            </a:pPr>
            <a:endParaRPr lang="ru-RU" sz="1600" dirty="0" smtClean="0"/>
          </a:p>
          <a:p>
            <a:pPr marL="45720" indent="0">
              <a:buNone/>
            </a:pPr>
            <a:endParaRPr lang="ru-RU" sz="1600" dirty="0" smtClean="0"/>
          </a:p>
          <a:p>
            <a:pPr marL="45720" indent="0">
              <a:buNone/>
            </a:pPr>
            <a:r>
              <a:rPr lang="ru-RU" sz="1600" dirty="0" smtClean="0"/>
              <a:t>3) Визуализированные элементы </a:t>
            </a:r>
            <a:r>
              <a:rPr lang="ru-RU" sz="1600" dirty="0" smtClean="0"/>
              <a:t>иконического </a:t>
            </a:r>
            <a:r>
              <a:rPr lang="ru-RU" sz="1600" dirty="0"/>
              <a:t>набора </a:t>
            </a:r>
            <a:r>
              <a:rPr lang="ru-RU" sz="1600" dirty="0" smtClean="0"/>
              <a:t>«</a:t>
            </a:r>
            <a:r>
              <a:rPr lang="ru-RU" sz="1600" dirty="0" smtClean="0">
                <a:solidFill>
                  <a:schemeClr val="tx1"/>
                </a:solidFill>
              </a:rPr>
              <a:t>Авторского иконического набора – креста</a:t>
            </a:r>
            <a:r>
              <a:rPr lang="ru-RU" sz="1600" dirty="0"/>
              <a:t> </a:t>
            </a:r>
            <a:r>
              <a:rPr lang="ru-RU" sz="1600" dirty="0" smtClean="0"/>
              <a:t>«</a:t>
            </a:r>
            <a:r>
              <a:rPr lang="ru-RU" sz="1600" dirty="0" smtClean="0">
                <a:solidFill>
                  <a:schemeClr val="tx1"/>
                </a:solidFill>
              </a:rPr>
              <a:t>Код Диденко» </a:t>
            </a:r>
            <a:r>
              <a:rPr lang="ru-RU" sz="1600" dirty="0" smtClean="0"/>
              <a:t>могут </a:t>
            </a:r>
            <a:r>
              <a:rPr lang="ru-RU" sz="1600" dirty="0" smtClean="0"/>
              <a:t>использоваться, как в совместном (групповом) исполнении, так и в индивидуальном виде. </a:t>
            </a:r>
            <a:endParaRPr lang="ru-RU" sz="1800" dirty="0" smtClean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620688"/>
            <a:ext cx="8381260" cy="789552"/>
          </a:xfrm>
        </p:spPr>
        <p:txBody>
          <a:bodyPr/>
          <a:lstStyle/>
          <a:p>
            <a:r>
              <a:rPr lang="ru-RU" sz="1600" dirty="0" smtClean="0"/>
              <a:t>Графическая форма</a:t>
            </a:r>
            <a:r>
              <a:rPr lang="ru-RU" sz="1600" dirty="0"/>
              <a:t> </a:t>
            </a:r>
            <a:r>
              <a:rPr lang="ru-RU" sz="1600" dirty="0" smtClean="0"/>
              <a:t>представления АВТОРСКИХ УСЛОВНЫХ ОБОЗНАЧЕНИЙ </a:t>
            </a:r>
            <a:r>
              <a:rPr lang="ru-RU" sz="1600" dirty="0" err="1" smtClean="0"/>
              <a:t>диденко</a:t>
            </a:r>
            <a:r>
              <a:rPr lang="ru-RU" sz="1600" dirty="0" smtClean="0"/>
              <a:t> </a:t>
            </a:r>
            <a:r>
              <a:rPr lang="ru-RU" sz="1600" dirty="0" err="1" smtClean="0"/>
              <a:t>в.л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>
                <a:solidFill>
                  <a:srgbClr val="FFFF00"/>
                </a:solidFill>
              </a:rPr>
              <a:t>«</a:t>
            </a:r>
            <a:r>
              <a:rPr lang="ru-RU" sz="1600" dirty="0">
                <a:solidFill>
                  <a:srgbClr val="FFFF00"/>
                </a:solidFill>
              </a:rPr>
              <a:t>Авторский иконический набор – крест </a:t>
            </a:r>
            <a:r>
              <a:rPr lang="ru-RU" sz="1600" dirty="0" smtClean="0">
                <a:solidFill>
                  <a:srgbClr val="FFFF00"/>
                </a:solidFill>
              </a:rPr>
              <a:t>«Код </a:t>
            </a:r>
            <a:r>
              <a:rPr lang="ru-RU" sz="1600" dirty="0">
                <a:solidFill>
                  <a:srgbClr val="FFFF00"/>
                </a:solidFill>
              </a:rPr>
              <a:t>Диденко</a:t>
            </a:r>
            <a:r>
              <a:rPr lang="ru-RU" sz="1600" dirty="0" smtClean="0">
                <a:solidFill>
                  <a:srgbClr val="FFFF00"/>
                </a:solidFill>
              </a:rPr>
              <a:t>»</a:t>
            </a:r>
            <a:br>
              <a:rPr lang="ru-RU" sz="1600" dirty="0" smtClean="0">
                <a:solidFill>
                  <a:srgbClr val="FFFF00"/>
                </a:solidFill>
              </a:rPr>
            </a:br>
            <a:endParaRPr lang="ru-RU" sz="1600" dirty="0">
              <a:solidFill>
                <a:srgbClr val="FFFF00"/>
              </a:solidFill>
            </a:endParaRPr>
          </a:p>
        </p:txBody>
      </p:sp>
      <p:pic>
        <p:nvPicPr>
          <p:cNvPr id="11266" name="Picture 2" descr="C:\Users\Матвей\Downloads\2 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5464" y="4245606"/>
            <a:ext cx="698588" cy="720079"/>
          </a:xfrm>
          <a:prstGeom prst="rect">
            <a:avLst/>
          </a:prstGeom>
          <a:noFill/>
        </p:spPr>
      </p:pic>
      <p:pic>
        <p:nvPicPr>
          <p:cNvPr id="11267" name="Picture 3" descr="C:\Users\Матвей\Downloads\2 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5649" y="4256615"/>
            <a:ext cx="687908" cy="709070"/>
          </a:xfrm>
          <a:prstGeom prst="rect">
            <a:avLst/>
          </a:prstGeom>
          <a:noFill/>
        </p:spPr>
      </p:pic>
      <p:pic>
        <p:nvPicPr>
          <p:cNvPr id="11268" name="Picture 4" descr="C:\Users\Матвей\Desktop\Заповеди\Крес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940371"/>
            <a:ext cx="3816424" cy="4433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2348880"/>
            <a:ext cx="4040188" cy="3763963"/>
          </a:xfrm>
        </p:spPr>
        <p:txBody>
          <a:bodyPr>
            <a:normAutofit/>
          </a:bodyPr>
          <a:lstStyle/>
          <a:p>
            <a:pPr fontAlgn="base"/>
            <a:endParaRPr lang="ru-RU" dirty="0" smtClean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7544" y="2348880"/>
            <a:ext cx="4041775" cy="401912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000" dirty="0" smtClean="0"/>
              <a:t>Данное условное обозначение первой заповеди представляет собой </a:t>
            </a:r>
            <a:r>
              <a:rPr lang="ru-RU" sz="2000" dirty="0"/>
              <a:t>г</a:t>
            </a:r>
            <a:r>
              <a:rPr lang="ru-RU" sz="2000" dirty="0" smtClean="0"/>
              <a:t>рафическое изображение единицы в форме горящей свечи, визуально иллюстрирующее триединство Отца, Сына и Святого духа. </a:t>
            </a:r>
          </a:p>
          <a:p>
            <a:pPr marL="45720" indent="0">
              <a:buNone/>
            </a:pPr>
            <a:endParaRPr lang="ru-RU" sz="2000" dirty="0" smtClean="0"/>
          </a:p>
          <a:p>
            <a:pPr marL="45720" indent="0">
              <a:buNone/>
            </a:pPr>
            <a:r>
              <a:rPr lang="ru-RU" sz="2000" dirty="0" smtClean="0"/>
              <a:t>Данное графическое условное обозначение первой заповеди является базовым и как базовый элемент включается в другие девять заповедей. </a:t>
            </a:r>
            <a:endParaRPr lang="ru-RU" sz="2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1. Я Господь, Бог твой. Да не будет у тебя других богов пред лицом Моим</a:t>
            </a:r>
            <a:br>
              <a:rPr lang="ru-RU" sz="3100" dirty="0" smtClean="0"/>
            </a:br>
            <a:endParaRPr lang="ru-RU" dirty="0"/>
          </a:p>
        </p:txBody>
      </p:sp>
      <p:pic>
        <p:nvPicPr>
          <p:cNvPr id="1026" name="Picture 2" descr="C:\Users\Матвей\Desktop\Заповеди\1центр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348880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51520" y="2438399"/>
            <a:ext cx="4392488" cy="3687763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dirty="0"/>
              <a:t>Данное условное обозначение </a:t>
            </a:r>
            <a:r>
              <a:rPr lang="ru-RU" dirty="0" smtClean="0"/>
              <a:t>второй </a:t>
            </a:r>
            <a:r>
              <a:rPr lang="ru-RU" dirty="0"/>
              <a:t>заповеди </a:t>
            </a:r>
            <a:r>
              <a:rPr lang="ru-RU" dirty="0" smtClean="0"/>
              <a:t>иллюстрирует отрицание поклонения языческим кумирам, которые традиционно связывают с культом золотого тельца.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Данный условный знак обеспечивает визуальное восприятие противопоставления  единобожия «золотому тельцу».</a:t>
            </a:r>
          </a:p>
          <a:p>
            <a:pPr algn="just">
              <a:buFontTx/>
              <a:buChar char="-"/>
            </a:pPr>
            <a:endParaRPr lang="ru-RU" dirty="0" smtClean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4009" y="2362200"/>
            <a:ext cx="4042792" cy="401912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2. Не делай себе кумира и никакого изображения того, что на небе вверху, и что на земле внизу, и что в воде ниже земли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2050" name="Picture 2" descr="C:\Users\Матвей\Desktop\Заповеди\2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8278" y="2492896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Данное условное обозначение </a:t>
            </a:r>
            <a:r>
              <a:rPr lang="ru-RU" dirty="0" smtClean="0"/>
              <a:t>третьей заповеди символизирует отрицание суесловия и обеспечивает </a:t>
            </a:r>
            <a:r>
              <a:rPr lang="ru-RU" dirty="0"/>
              <a:t>визуальное </a:t>
            </a:r>
            <a:r>
              <a:rPr lang="ru-RU" dirty="0" smtClean="0"/>
              <a:t>восприятие этого отрицания.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019128"/>
          </a:xfrm>
        </p:spPr>
        <p:txBody>
          <a:bodyPr>
            <a:noAutofit/>
          </a:bodyPr>
          <a:lstStyle/>
          <a:p>
            <a:pPr fontAlgn="base"/>
            <a:endParaRPr lang="ru-RU" sz="1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7030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3. Не произноси имени Господа, Бога твоего, напрасно, ибо Господь не оставит без наказания того, кто произносит имя Его напрасно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2800" dirty="0"/>
          </a:p>
        </p:txBody>
      </p:sp>
      <p:pic>
        <p:nvPicPr>
          <p:cNvPr id="3074" name="Picture 2" descr="C:\Users\Матвей\Desktop\Заповеди\3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420888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Данное условное обозначение </a:t>
            </a:r>
            <a:r>
              <a:rPr lang="ru-RU" dirty="0" smtClean="0"/>
              <a:t>четвертой заповеди символизирует императив о регулярности духовной практики в календарном </a:t>
            </a:r>
            <a:r>
              <a:rPr lang="ru-RU" dirty="0" smtClean="0"/>
              <a:t>– еженедельном отношении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019128"/>
          </a:xfrm>
        </p:spPr>
        <p:txBody>
          <a:bodyPr>
            <a:noAutofit/>
          </a:bodyPr>
          <a:lstStyle/>
          <a:p>
            <a:pPr fontAlgn="base"/>
            <a:endParaRPr lang="ru-RU" sz="1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40668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4. Шесть дней работай, и делай всякие дела твои; а день седьмой посвяти Господу Богу твоему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400" dirty="0"/>
          </a:p>
        </p:txBody>
      </p:sp>
      <p:pic>
        <p:nvPicPr>
          <p:cNvPr id="4098" name="Picture 2" descr="C:\Users\Матвей\Desktop\Заповеди\4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6355" y="2492896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Данное условное обозначение </a:t>
            </a:r>
            <a:r>
              <a:rPr lang="ru-RU" dirty="0" smtClean="0"/>
              <a:t>пятой заповеди символизирует безусловную установку на уважение родителей и следование традиционным семейным ценностям.</a:t>
            </a:r>
          </a:p>
          <a:p>
            <a:pPr algn="just">
              <a:buFontTx/>
              <a:buChar char="-"/>
            </a:pPr>
            <a:endParaRPr lang="ru-RU" dirty="0"/>
          </a:p>
          <a:p>
            <a:pPr algn="just">
              <a:buFontTx/>
              <a:buChar char="-"/>
            </a:pPr>
            <a:endParaRPr lang="ru-RU" dirty="0" smtClean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019128"/>
          </a:xfrm>
        </p:spPr>
        <p:txBody>
          <a:bodyPr>
            <a:noAutofit/>
          </a:bodyPr>
          <a:lstStyle/>
          <a:p>
            <a:pPr fontAlgn="base"/>
            <a:endParaRPr lang="ru-RU" sz="1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5. Почитай отца твоего и мать твою, чтобы продлились дни твои на земле</a:t>
            </a:r>
            <a:endParaRPr lang="ru-RU" dirty="0"/>
          </a:p>
        </p:txBody>
      </p:sp>
      <p:pic>
        <p:nvPicPr>
          <p:cNvPr id="5122" name="Picture 2" descr="C:\Users\Матвей\Desktop\Заповеди\5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20888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7544" y="2276872"/>
            <a:ext cx="4041775" cy="3992782"/>
          </a:xfrm>
        </p:spPr>
        <p:txBody>
          <a:bodyPr>
            <a:noAutofit/>
          </a:bodyPr>
          <a:lstStyle/>
          <a:p>
            <a:r>
              <a:rPr lang="ru-RU" sz="2200" dirty="0"/>
              <a:t>Данное условное обозначение </a:t>
            </a:r>
            <a:r>
              <a:rPr lang="ru-RU" sz="2200" dirty="0" smtClean="0"/>
              <a:t>шестой заповеди символизирует отрицание акта убийства живых существ.</a:t>
            </a:r>
          </a:p>
          <a:p>
            <a:pPr>
              <a:buFontTx/>
              <a:buChar char="-"/>
            </a:pPr>
            <a:r>
              <a:rPr lang="ru-RU" sz="2200" dirty="0" smtClean="0"/>
              <a:t>Графически визуализирует альтернативу в виде миролюбивого голубя с оливковой ветвью.</a:t>
            </a:r>
            <a:endParaRPr lang="ru-RU" sz="22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40668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6.Не убивай</a:t>
            </a:r>
            <a:endParaRPr lang="ru-RU" dirty="0"/>
          </a:p>
        </p:txBody>
      </p:sp>
      <p:pic>
        <p:nvPicPr>
          <p:cNvPr id="6146" name="Picture 2" descr="C:\Users\Матвей\Desktop\Заповеди\6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347744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281</TotalTime>
  <Words>653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Сетка</vt:lpstr>
      <vt:lpstr>Код Диденко</vt:lpstr>
      <vt:lpstr> иконический набор – крест условных обозначений десяти заповедей </vt:lpstr>
      <vt:lpstr>Графическая форма представления АВТОРСКИХ УСЛОВНЫХ ОБОЗНАЧЕНИЙ диденко в.л. «Авторский иконический набор – крест «Код Диденко» </vt:lpstr>
      <vt:lpstr>1. Я Господь, Бог твой. Да не будет у тебя других богов пред лицом Моим </vt:lpstr>
      <vt:lpstr>2. Не делай себе кумира и никакого изображения того, что на небе вверху, и что на земле внизу, и что в воде ниже земли  </vt:lpstr>
      <vt:lpstr>3. Не произноси имени Господа, Бога твоего, напрасно, ибо Господь не оставит без наказания того, кто произносит имя Его напрасно  </vt:lpstr>
      <vt:lpstr>4. Шесть дней работай, и делай всякие дела твои; а день седьмой посвяти Господу Богу твоему </vt:lpstr>
      <vt:lpstr>5. Почитай отца твоего и мать твою, чтобы продлились дни твои на земле</vt:lpstr>
      <vt:lpstr>6.Не убивай</vt:lpstr>
      <vt:lpstr>7. Не прелюбодействуй</vt:lpstr>
      <vt:lpstr>8. Не укради</vt:lpstr>
      <vt:lpstr>9. Не произноси ложного свидетельства на ближнего твоего</vt:lpstr>
      <vt:lpstr>10. Не желай дома ближнего твоего; не желай жены ближнего твоего; ни раба его, ни рабыни его, ни вола его, ни осла его, ничего, что у ближнего твоего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Авторская система Диденко  Вячеслава Леонидовича</dc:title>
  <dc:creator>Матвей</dc:creator>
  <cp:lastModifiedBy>1</cp:lastModifiedBy>
  <cp:revision>39</cp:revision>
  <cp:lastPrinted>2019-10-28T17:29:16Z</cp:lastPrinted>
  <dcterms:created xsi:type="dcterms:W3CDTF">2019-10-27T21:39:18Z</dcterms:created>
  <dcterms:modified xsi:type="dcterms:W3CDTF">2019-10-31T08:12:08Z</dcterms:modified>
</cp:coreProperties>
</file>